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2" d="100"/>
          <a:sy n="72" d="100"/>
        </p:scale>
        <p:origin x="3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1C5C4E5-8255-44B5-A284-A2ED96B6D6E7}" type="datetimeFigureOut">
              <a:rPr lang="de-DE" smtClean="0"/>
              <a:t>29.08.2024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360424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1C5C4E5-8255-44B5-A284-A2ED96B6D6E7}" type="datetimeFigureOut">
              <a:rPr lang="de-DE" smtClean="0"/>
              <a:t>29.08.2024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1787616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1C5C4E5-8255-44B5-A284-A2ED96B6D6E7}" type="datetimeFigureOut">
              <a:rPr lang="de-DE" smtClean="0"/>
              <a:t>29.08.2024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178394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1C5C4E5-8255-44B5-A284-A2ED96B6D6E7}" type="datetimeFigureOut">
              <a:rPr lang="de-DE" smtClean="0"/>
              <a:t>29.08.2024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2305222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1C5C4E5-8255-44B5-A284-A2ED96B6D6E7}" type="datetimeFigureOut">
              <a:rPr lang="de-DE" smtClean="0"/>
              <a:t>29.08.2024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2854191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01C5C4E5-8255-44B5-A284-A2ED96B6D6E7}" type="datetimeFigureOut">
              <a:rPr lang="de-DE" smtClean="0"/>
              <a:t>29.08.2024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3156106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1C5C4E5-8255-44B5-A284-A2ED96B6D6E7}" type="datetimeFigureOut">
              <a:rPr lang="de-DE" smtClean="0"/>
              <a:t>29.08.2024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1409050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01C5C4E5-8255-44B5-A284-A2ED96B6D6E7}" type="datetimeFigureOut">
              <a:rPr lang="de-DE" smtClean="0"/>
              <a:t>29.08.2024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3812353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5C4E5-8255-44B5-A284-A2ED96B6D6E7}" type="datetimeFigureOut">
              <a:rPr lang="de-DE" smtClean="0"/>
              <a:t>29.08.2024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3090751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01C5C4E5-8255-44B5-A284-A2ED96B6D6E7}" type="datetimeFigureOut">
              <a:rPr lang="de-DE" smtClean="0"/>
              <a:t>29.08.2024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1066887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01C5C4E5-8255-44B5-A284-A2ED96B6D6E7}" type="datetimeFigureOut">
              <a:rPr lang="de-DE" smtClean="0"/>
              <a:t>29.08.2024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B5E70E9-83E0-4721-9F57-A27C6C927D4F}" type="slidenum">
              <a:rPr lang="de-DE" smtClean="0"/>
              <a:t>‹Nr.›</a:t>
            </a:fld>
            <a:endParaRPr lang="de-DE"/>
          </a:p>
        </p:txBody>
      </p:sp>
    </p:spTree>
    <p:extLst>
      <p:ext uri="{BB962C8B-B14F-4D97-AF65-F5344CB8AC3E}">
        <p14:creationId xmlns:p14="http://schemas.microsoft.com/office/powerpoint/2010/main" val="2806820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1C5C4E5-8255-44B5-A284-A2ED96B6D6E7}" type="datetimeFigureOut">
              <a:rPr lang="de-DE" smtClean="0"/>
              <a:t>29.08.2024</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B5E70E9-83E0-4721-9F57-A27C6C927D4F}" type="slidenum">
              <a:rPr lang="de-DE" smtClean="0"/>
              <a:t>‹Nr.›</a:t>
            </a:fld>
            <a:endParaRPr lang="de-DE"/>
          </a:p>
        </p:txBody>
      </p:sp>
    </p:spTree>
    <p:extLst>
      <p:ext uri="{BB962C8B-B14F-4D97-AF65-F5344CB8AC3E}">
        <p14:creationId xmlns:p14="http://schemas.microsoft.com/office/powerpoint/2010/main" val="2786444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F2A558C0-7ACB-D1B8-25E7-A5A4895DF4FD}"/>
              </a:ext>
            </a:extLst>
          </p:cNvPr>
          <p:cNvSpPr/>
          <p:nvPr/>
        </p:nvSpPr>
        <p:spPr>
          <a:xfrm>
            <a:off x="13252" y="0"/>
            <a:ext cx="6858000" cy="9909839"/>
          </a:xfrm>
          <a:prstGeom prst="rect">
            <a:avLst/>
          </a:prstGeom>
          <a:solidFill>
            <a:schemeClr val="bg1"/>
          </a:solidFill>
          <a:ln w="762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135D7D0D-6507-B379-2B8C-998D35C02AB1}"/>
              </a:ext>
            </a:extLst>
          </p:cNvPr>
          <p:cNvSpPr txBox="1"/>
          <p:nvPr/>
        </p:nvSpPr>
        <p:spPr>
          <a:xfrm>
            <a:off x="471488" y="2908593"/>
            <a:ext cx="6062662" cy="923330"/>
          </a:xfrm>
          <a:prstGeom prst="rect">
            <a:avLst/>
          </a:prstGeom>
          <a:noFill/>
          <a:ln w="57150">
            <a:noFill/>
          </a:ln>
        </p:spPr>
        <p:txBody>
          <a:bodyPr wrap="square" rtlCol="0">
            <a:spAutoFit/>
          </a:bodyPr>
          <a:lstStyle/>
          <a:p>
            <a:r>
              <a:rPr lang="de-DE" sz="1800" dirty="0">
                <a:effectLst/>
                <a:latin typeface="Calibri" panose="020F0502020204030204" pitchFamily="34" charset="0"/>
                <a:ea typeface="Times New Roman" panose="02020603050405020304" pitchFamily="18" charset="0"/>
              </a:rPr>
              <a:t>Wir laden sie herzlich ein, sich wieder an unseren Streuobstmärkten zu beteiligen. </a:t>
            </a:r>
            <a:endParaRPr lang="de-DE" sz="1800" dirty="0">
              <a:effectLst/>
              <a:latin typeface="Times New Roman" panose="02020603050405020304" pitchFamily="18" charset="0"/>
              <a:ea typeface="Times New Roman" panose="02020603050405020304" pitchFamily="18" charset="0"/>
            </a:endParaRPr>
          </a:p>
          <a:p>
            <a:r>
              <a:rPr lang="de-DE" sz="1800" dirty="0">
                <a:effectLst/>
                <a:latin typeface="Calibri" panose="020F0502020204030204" pitchFamily="34" charset="0"/>
                <a:ea typeface="Times New Roman" panose="02020603050405020304" pitchFamily="18" charset="0"/>
              </a:rPr>
              <a:t>Aus der folgenden Tabelle können Sie Zeit und Ort entnehmen:</a:t>
            </a:r>
            <a:endParaRPr lang="de-DE" sz="1800" dirty="0">
              <a:effectLst/>
              <a:latin typeface="Times New Roman" panose="02020603050405020304" pitchFamily="18" charset="0"/>
              <a:ea typeface="Times New Roman" panose="02020603050405020304" pitchFamily="18" charset="0"/>
            </a:endParaRPr>
          </a:p>
        </p:txBody>
      </p:sp>
      <p:pic>
        <p:nvPicPr>
          <p:cNvPr id="1026" name="Bild 12">
            <a:extLst>
              <a:ext uri="{FF2B5EF4-FFF2-40B4-BE49-F238E27FC236}">
                <a16:creationId xmlns:a16="http://schemas.microsoft.com/office/drawing/2014/main" id="{1372B186-9162-F0C3-0028-7A508497A7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2213" y="354420"/>
            <a:ext cx="1531937" cy="1946275"/>
          </a:xfrm>
          <a:prstGeom prst="rect">
            <a:avLst/>
          </a:prstGeom>
          <a:ln/>
        </p:spPr>
        <p:style>
          <a:lnRef idx="2">
            <a:schemeClr val="accent6"/>
          </a:lnRef>
          <a:fillRef idx="1">
            <a:schemeClr val="lt1"/>
          </a:fillRef>
          <a:effectRef idx="0">
            <a:schemeClr val="accent6"/>
          </a:effectRef>
          <a:fontRef idx="minor">
            <a:schemeClr val="dk1"/>
          </a:fontRef>
        </p:style>
      </p:pic>
      <p:graphicFrame>
        <p:nvGraphicFramePr>
          <p:cNvPr id="4" name="Tabelle 3">
            <a:extLst>
              <a:ext uri="{FF2B5EF4-FFF2-40B4-BE49-F238E27FC236}">
                <a16:creationId xmlns:a16="http://schemas.microsoft.com/office/drawing/2014/main" id="{B81F2F8A-B5D9-85A3-3940-D4C3A7242DED}"/>
              </a:ext>
            </a:extLst>
          </p:cNvPr>
          <p:cNvGraphicFramePr>
            <a:graphicFrameLocks noGrp="1"/>
          </p:cNvGraphicFramePr>
          <p:nvPr>
            <p:extLst>
              <p:ext uri="{D42A27DB-BD31-4B8C-83A1-F6EECF244321}">
                <p14:modId xmlns:p14="http://schemas.microsoft.com/office/powerpoint/2010/main" val="3583354810"/>
              </p:ext>
            </p:extLst>
          </p:nvPr>
        </p:nvGraphicFramePr>
        <p:xfrm>
          <a:off x="523875" y="4200197"/>
          <a:ext cx="5943599" cy="2076776"/>
        </p:xfrm>
        <a:graphic>
          <a:graphicData uri="http://schemas.openxmlformats.org/drawingml/2006/table">
            <a:tbl>
              <a:tblPr>
                <a:tableStyleId>{5C22544A-7EE6-4342-B048-85BDC9FD1C3A}</a:tableStyleId>
              </a:tblPr>
              <a:tblGrid>
                <a:gridCol w="752475">
                  <a:extLst>
                    <a:ext uri="{9D8B030D-6E8A-4147-A177-3AD203B41FA5}">
                      <a16:colId xmlns:a16="http://schemas.microsoft.com/office/drawing/2014/main" val="3342782101"/>
                    </a:ext>
                  </a:extLst>
                </a:gridCol>
                <a:gridCol w="1418006">
                  <a:extLst>
                    <a:ext uri="{9D8B030D-6E8A-4147-A177-3AD203B41FA5}">
                      <a16:colId xmlns:a16="http://schemas.microsoft.com/office/drawing/2014/main" val="2414834497"/>
                    </a:ext>
                  </a:extLst>
                </a:gridCol>
                <a:gridCol w="1054437">
                  <a:extLst>
                    <a:ext uri="{9D8B030D-6E8A-4147-A177-3AD203B41FA5}">
                      <a16:colId xmlns:a16="http://schemas.microsoft.com/office/drawing/2014/main" val="2682627847"/>
                    </a:ext>
                  </a:extLst>
                </a:gridCol>
                <a:gridCol w="2718681">
                  <a:extLst>
                    <a:ext uri="{9D8B030D-6E8A-4147-A177-3AD203B41FA5}">
                      <a16:colId xmlns:a16="http://schemas.microsoft.com/office/drawing/2014/main" val="1346158363"/>
                    </a:ext>
                  </a:extLst>
                </a:gridCol>
              </a:tblGrid>
              <a:tr h="346678">
                <a:tc>
                  <a:txBody>
                    <a:bodyPr/>
                    <a:lstStyle/>
                    <a:p>
                      <a:r>
                        <a:rPr lang="de-DE" sz="1600" b="1" dirty="0">
                          <a:solidFill>
                            <a:srgbClr val="00B050"/>
                          </a:solidFill>
                          <a:effectLst/>
                        </a:rPr>
                        <a:t>Datum</a:t>
                      </a:r>
                      <a:r>
                        <a:rPr lang="de-DE" sz="1600" dirty="0">
                          <a:solidFill>
                            <a:srgbClr val="00B050"/>
                          </a:solidFill>
                          <a:effectLst/>
                        </a:rPr>
                        <a:t> </a:t>
                      </a:r>
                      <a:endParaRPr lang="de-DE" sz="1600" dirty="0">
                        <a:solidFill>
                          <a:srgbClr val="00B050"/>
                        </a:solidFill>
                        <a:effectLst/>
                        <a:latin typeface="Times New Roman" panose="02020603050405020304" pitchFamily="18" charset="0"/>
                        <a:ea typeface="Times New Roman" panose="02020603050405020304" pitchFamily="18" charset="0"/>
                      </a:endParaRPr>
                    </a:p>
                  </a:txBody>
                  <a:tcPr marL="66234" marR="66234" marT="0" marB="0"/>
                </a:tc>
                <a:tc>
                  <a:txBody>
                    <a:bodyPr/>
                    <a:lstStyle/>
                    <a:p>
                      <a:r>
                        <a:rPr lang="de-DE" sz="1600" b="1" dirty="0">
                          <a:solidFill>
                            <a:srgbClr val="00B050"/>
                          </a:solidFill>
                          <a:effectLst/>
                        </a:rPr>
                        <a:t>Zeit</a:t>
                      </a:r>
                      <a:endParaRPr lang="de-DE" sz="1600" b="1" dirty="0">
                        <a:solidFill>
                          <a:srgbClr val="00B050"/>
                        </a:solidFill>
                        <a:effectLst/>
                        <a:latin typeface="Times New Roman" panose="02020603050405020304" pitchFamily="18" charset="0"/>
                        <a:ea typeface="Times New Roman" panose="02020603050405020304" pitchFamily="18" charset="0"/>
                      </a:endParaRPr>
                    </a:p>
                  </a:txBody>
                  <a:tcPr marL="66234" marR="66234" marT="0" marB="0"/>
                </a:tc>
                <a:tc>
                  <a:txBody>
                    <a:bodyPr/>
                    <a:lstStyle/>
                    <a:p>
                      <a:r>
                        <a:rPr lang="de-DE" sz="1600" b="1" dirty="0">
                          <a:solidFill>
                            <a:srgbClr val="00B050"/>
                          </a:solidFill>
                          <a:effectLst/>
                        </a:rPr>
                        <a:t>Ort</a:t>
                      </a:r>
                      <a:endParaRPr lang="de-DE" sz="1600" b="1" dirty="0">
                        <a:solidFill>
                          <a:srgbClr val="00B050"/>
                        </a:solidFill>
                        <a:effectLst/>
                        <a:latin typeface="Times New Roman" panose="02020603050405020304" pitchFamily="18" charset="0"/>
                        <a:ea typeface="Times New Roman" panose="02020603050405020304" pitchFamily="18" charset="0"/>
                      </a:endParaRPr>
                    </a:p>
                  </a:txBody>
                  <a:tcPr marL="66234" marR="66234" marT="0" marB="0"/>
                </a:tc>
                <a:tc>
                  <a:txBody>
                    <a:bodyPr/>
                    <a:lstStyle/>
                    <a:p>
                      <a:r>
                        <a:rPr lang="de-DE" sz="1600" b="1" dirty="0">
                          <a:solidFill>
                            <a:srgbClr val="00B050"/>
                          </a:solidFill>
                          <a:effectLst/>
                        </a:rPr>
                        <a:t>Platz</a:t>
                      </a:r>
                      <a:endParaRPr lang="de-DE" sz="1600" b="1" dirty="0">
                        <a:solidFill>
                          <a:srgbClr val="00B050"/>
                        </a:solidFill>
                        <a:effectLst/>
                        <a:latin typeface="Times New Roman" panose="02020603050405020304" pitchFamily="18" charset="0"/>
                        <a:ea typeface="Times New Roman" panose="02020603050405020304" pitchFamily="18" charset="0"/>
                      </a:endParaRPr>
                    </a:p>
                  </a:txBody>
                  <a:tcPr marL="66234" marR="66234" marT="0" marB="0"/>
                </a:tc>
                <a:extLst>
                  <a:ext uri="{0D108BD9-81ED-4DB2-BD59-A6C34878D82A}">
                    <a16:rowId xmlns:a16="http://schemas.microsoft.com/office/drawing/2014/main" val="1562429814"/>
                  </a:ext>
                </a:extLst>
              </a:tr>
              <a:tr h="272874">
                <a:tc>
                  <a:txBody>
                    <a:bodyPr/>
                    <a:lstStyle/>
                    <a:p>
                      <a:pPr marL="85725" indent="0" algn="ctr"/>
                      <a:r>
                        <a:rPr lang="de-DE" sz="1400" dirty="0">
                          <a:effectLst/>
                        </a:rPr>
                        <a:t>05.10</a:t>
                      </a:r>
                      <a:endParaRPr lang="de-DE" sz="1400" dirty="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dirty="0">
                          <a:effectLst/>
                        </a:rPr>
                        <a:t>8.00 – 10.00 Uhr</a:t>
                      </a:r>
                      <a:endParaRPr lang="de-DE" sz="1400" dirty="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dirty="0">
                          <a:effectLst/>
                        </a:rPr>
                        <a:t>Landau</a:t>
                      </a:r>
                      <a:endParaRPr lang="de-DE" sz="1400" b="1" dirty="0">
                        <a:effectLst/>
                        <a:latin typeface="Times New Roman" panose="02020603050405020304" pitchFamily="18" charset="0"/>
                        <a:cs typeface="Times New Roman" panose="02020603050405020304" pitchFamily="18" charset="0"/>
                      </a:endParaRPr>
                    </a:p>
                  </a:txBody>
                  <a:tcPr marL="66234" marR="66234" marT="0" marB="0"/>
                </a:tc>
                <a:tc>
                  <a:txBody>
                    <a:bodyPr/>
                    <a:lstStyle/>
                    <a:p>
                      <a:pPr algn="ctr"/>
                      <a:r>
                        <a:rPr lang="de-DE" sz="1400" dirty="0">
                          <a:effectLst/>
                        </a:rPr>
                        <a:t>Volksfestplatz</a:t>
                      </a:r>
                      <a:endParaRPr lang="de-DE" sz="1400" dirty="0">
                        <a:effectLst/>
                        <a:latin typeface="Times New Roman" panose="02020603050405020304" pitchFamily="18" charset="0"/>
                        <a:ea typeface="Times New Roman" panose="02020603050405020304" pitchFamily="18" charset="0"/>
                      </a:endParaRPr>
                    </a:p>
                  </a:txBody>
                  <a:tcPr marL="66234" marR="66234" marT="0" marB="0"/>
                </a:tc>
                <a:extLst>
                  <a:ext uri="{0D108BD9-81ED-4DB2-BD59-A6C34878D82A}">
                    <a16:rowId xmlns:a16="http://schemas.microsoft.com/office/drawing/2014/main" val="3090568826"/>
                  </a:ext>
                </a:extLst>
              </a:tr>
              <a:tr h="313735">
                <a:tc>
                  <a:txBody>
                    <a:bodyPr/>
                    <a:lstStyle/>
                    <a:p>
                      <a:pPr algn="ctr"/>
                      <a:r>
                        <a:rPr lang="de-DE" sz="1400">
                          <a:effectLst/>
                        </a:rPr>
                        <a:t>12.10</a:t>
                      </a:r>
                      <a:endParaRPr lang="de-DE" sz="140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dirty="0">
                          <a:effectLst/>
                        </a:rPr>
                        <a:t>9:00 – 11.00 Uhr</a:t>
                      </a:r>
                      <a:endParaRPr lang="de-DE" sz="1400" dirty="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dirty="0">
                          <a:effectLst/>
                        </a:rPr>
                        <a:t>Dingolfing</a:t>
                      </a:r>
                      <a:endParaRPr lang="de-DE" sz="1400" b="1" dirty="0">
                        <a:effectLst/>
                        <a:latin typeface="Times New Roman" panose="02020603050405020304" pitchFamily="18" charset="0"/>
                        <a:cs typeface="Times New Roman" panose="02020603050405020304" pitchFamily="18" charset="0"/>
                      </a:endParaRPr>
                    </a:p>
                  </a:txBody>
                  <a:tcPr marL="66234" marR="66234" marT="0" marB="0"/>
                </a:tc>
                <a:tc>
                  <a:txBody>
                    <a:bodyPr/>
                    <a:lstStyle/>
                    <a:p>
                      <a:pPr algn="ctr"/>
                      <a:r>
                        <a:rPr lang="de-DE" sz="1400" dirty="0">
                          <a:effectLst/>
                        </a:rPr>
                        <a:t>Zirkuswiese</a:t>
                      </a:r>
                      <a:endParaRPr lang="de-DE" sz="1400" dirty="0">
                        <a:effectLst/>
                        <a:latin typeface="Times New Roman" panose="02020603050405020304" pitchFamily="18" charset="0"/>
                        <a:ea typeface="Times New Roman" panose="02020603050405020304" pitchFamily="18" charset="0"/>
                      </a:endParaRPr>
                    </a:p>
                  </a:txBody>
                  <a:tcPr marL="66234" marR="66234" marT="0" marB="0"/>
                </a:tc>
                <a:extLst>
                  <a:ext uri="{0D108BD9-81ED-4DB2-BD59-A6C34878D82A}">
                    <a16:rowId xmlns:a16="http://schemas.microsoft.com/office/drawing/2014/main" val="1547667034"/>
                  </a:ext>
                </a:extLst>
              </a:tr>
              <a:tr h="290205">
                <a:tc>
                  <a:txBody>
                    <a:bodyPr/>
                    <a:lstStyle/>
                    <a:p>
                      <a:pPr algn="ctr"/>
                      <a:r>
                        <a:rPr lang="de-DE" sz="1400">
                          <a:effectLst/>
                        </a:rPr>
                        <a:t>12.10</a:t>
                      </a:r>
                      <a:endParaRPr lang="de-DE" sz="140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dirty="0">
                          <a:effectLst/>
                        </a:rPr>
                        <a:t>10.00 –14.00 Uhr</a:t>
                      </a:r>
                      <a:endParaRPr lang="de-DE" sz="1400" dirty="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dirty="0">
                          <a:effectLst/>
                        </a:rPr>
                        <a:t>Marklkofen</a:t>
                      </a:r>
                      <a:endParaRPr lang="de-DE" sz="1400" b="1" i="1" dirty="0">
                        <a:effectLst/>
                        <a:latin typeface="Times New Roman" panose="02020603050405020304" pitchFamily="18" charset="0"/>
                        <a:cs typeface="Times New Roman" panose="02020603050405020304" pitchFamily="18" charset="0"/>
                      </a:endParaRPr>
                    </a:p>
                  </a:txBody>
                  <a:tcPr marL="66234" marR="66234" marT="0" marB="0"/>
                </a:tc>
                <a:tc>
                  <a:txBody>
                    <a:bodyPr/>
                    <a:lstStyle/>
                    <a:p>
                      <a:pPr algn="ctr"/>
                      <a:r>
                        <a:rPr lang="de-DE" sz="1400" dirty="0">
                          <a:effectLst/>
                        </a:rPr>
                        <a:t>Infozentrum am Mäandertal</a:t>
                      </a:r>
                      <a:endParaRPr lang="de-DE" sz="1400" dirty="0">
                        <a:effectLst/>
                        <a:latin typeface="Times New Roman" panose="02020603050405020304" pitchFamily="18" charset="0"/>
                        <a:ea typeface="Times New Roman" panose="02020603050405020304" pitchFamily="18" charset="0"/>
                      </a:endParaRPr>
                    </a:p>
                  </a:txBody>
                  <a:tcPr marL="66234" marR="66234" marT="0" marB="0"/>
                </a:tc>
                <a:extLst>
                  <a:ext uri="{0D108BD9-81ED-4DB2-BD59-A6C34878D82A}">
                    <a16:rowId xmlns:a16="http://schemas.microsoft.com/office/drawing/2014/main" val="904847441"/>
                  </a:ext>
                </a:extLst>
              </a:tr>
              <a:tr h="290205">
                <a:tc>
                  <a:txBody>
                    <a:bodyPr/>
                    <a:lstStyle/>
                    <a:p>
                      <a:pPr algn="ctr"/>
                      <a:r>
                        <a:rPr lang="de-DE" sz="1400">
                          <a:effectLst/>
                        </a:rPr>
                        <a:t>19.10</a:t>
                      </a:r>
                      <a:endParaRPr lang="de-DE" sz="140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a:effectLst/>
                        </a:rPr>
                        <a:t>8:00 –10:00 Uhr</a:t>
                      </a:r>
                      <a:endParaRPr lang="de-DE" sz="140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a:effectLst/>
                        </a:rPr>
                        <a:t>Landau</a:t>
                      </a:r>
                      <a:endParaRPr lang="de-DE" sz="1400" b="1" i="1">
                        <a:effectLst/>
                        <a:latin typeface="Times New Roman" panose="02020603050405020304" pitchFamily="18" charset="0"/>
                        <a:cs typeface="Times New Roman" panose="02020603050405020304" pitchFamily="18" charset="0"/>
                      </a:endParaRPr>
                    </a:p>
                  </a:txBody>
                  <a:tcPr marL="66234" marR="66234" marT="0" marB="0"/>
                </a:tc>
                <a:tc>
                  <a:txBody>
                    <a:bodyPr/>
                    <a:lstStyle/>
                    <a:p>
                      <a:pPr algn="ctr"/>
                      <a:r>
                        <a:rPr lang="de-DE" sz="1400" dirty="0">
                          <a:effectLst/>
                        </a:rPr>
                        <a:t>Volksfestplatz</a:t>
                      </a:r>
                      <a:endParaRPr lang="de-DE" sz="1400" dirty="0">
                        <a:effectLst/>
                        <a:latin typeface="Times New Roman" panose="02020603050405020304" pitchFamily="18" charset="0"/>
                        <a:ea typeface="Times New Roman" panose="02020603050405020304" pitchFamily="18" charset="0"/>
                      </a:endParaRPr>
                    </a:p>
                  </a:txBody>
                  <a:tcPr marL="66234" marR="66234" marT="0" marB="0"/>
                </a:tc>
                <a:extLst>
                  <a:ext uri="{0D108BD9-81ED-4DB2-BD59-A6C34878D82A}">
                    <a16:rowId xmlns:a16="http://schemas.microsoft.com/office/drawing/2014/main" val="643854984"/>
                  </a:ext>
                </a:extLst>
              </a:tr>
              <a:tr h="290205">
                <a:tc>
                  <a:txBody>
                    <a:bodyPr/>
                    <a:lstStyle/>
                    <a:p>
                      <a:pPr algn="ctr"/>
                      <a:r>
                        <a:rPr lang="de-DE" sz="1400">
                          <a:effectLst/>
                        </a:rPr>
                        <a:t>26.10</a:t>
                      </a:r>
                      <a:endParaRPr lang="de-DE" sz="140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a:effectLst/>
                        </a:rPr>
                        <a:t>9:00-11:00 Uhr</a:t>
                      </a:r>
                      <a:endParaRPr lang="de-DE" sz="140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a:effectLst/>
                        </a:rPr>
                        <a:t>Dingolfing</a:t>
                      </a:r>
                      <a:endParaRPr lang="de-DE" sz="1400" b="1" i="1">
                        <a:effectLst/>
                        <a:latin typeface="Times New Roman" panose="02020603050405020304" pitchFamily="18" charset="0"/>
                        <a:cs typeface="Times New Roman" panose="02020603050405020304" pitchFamily="18" charset="0"/>
                      </a:endParaRPr>
                    </a:p>
                  </a:txBody>
                  <a:tcPr marL="66234" marR="66234" marT="0" marB="0"/>
                </a:tc>
                <a:tc>
                  <a:txBody>
                    <a:bodyPr/>
                    <a:lstStyle/>
                    <a:p>
                      <a:pPr algn="ctr"/>
                      <a:r>
                        <a:rPr lang="de-DE" sz="1400" dirty="0">
                          <a:effectLst/>
                        </a:rPr>
                        <a:t>Zirkuswiese</a:t>
                      </a:r>
                      <a:endParaRPr lang="de-DE" sz="1400" dirty="0">
                        <a:effectLst/>
                        <a:latin typeface="Times New Roman" panose="02020603050405020304" pitchFamily="18" charset="0"/>
                        <a:ea typeface="Times New Roman" panose="02020603050405020304" pitchFamily="18" charset="0"/>
                      </a:endParaRPr>
                    </a:p>
                  </a:txBody>
                  <a:tcPr marL="66234" marR="66234" marT="0" marB="0"/>
                </a:tc>
                <a:extLst>
                  <a:ext uri="{0D108BD9-81ED-4DB2-BD59-A6C34878D82A}">
                    <a16:rowId xmlns:a16="http://schemas.microsoft.com/office/drawing/2014/main" val="81870311"/>
                  </a:ext>
                </a:extLst>
              </a:tr>
              <a:tr h="272874">
                <a:tc>
                  <a:txBody>
                    <a:bodyPr/>
                    <a:lstStyle/>
                    <a:p>
                      <a:pPr algn="ctr"/>
                      <a:r>
                        <a:rPr lang="de-DE" sz="1400">
                          <a:effectLst/>
                        </a:rPr>
                        <a:t>02.11</a:t>
                      </a:r>
                      <a:endParaRPr lang="de-DE" sz="140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a:effectLst/>
                        </a:rPr>
                        <a:t>8:00-10:00 Uhr</a:t>
                      </a:r>
                      <a:endParaRPr lang="de-DE" sz="1400">
                        <a:effectLst/>
                        <a:latin typeface="Times New Roman" panose="02020603050405020304" pitchFamily="18" charset="0"/>
                        <a:ea typeface="Times New Roman" panose="02020603050405020304" pitchFamily="18" charset="0"/>
                      </a:endParaRPr>
                    </a:p>
                  </a:txBody>
                  <a:tcPr marL="66234" marR="66234" marT="0" marB="0"/>
                </a:tc>
                <a:tc>
                  <a:txBody>
                    <a:bodyPr/>
                    <a:lstStyle/>
                    <a:p>
                      <a:pPr algn="ctr"/>
                      <a:r>
                        <a:rPr lang="de-DE" sz="1400">
                          <a:effectLst/>
                        </a:rPr>
                        <a:t>Landau</a:t>
                      </a:r>
                      <a:endParaRPr lang="de-DE" sz="1400" b="1" i="1">
                        <a:effectLst/>
                        <a:latin typeface="Times New Roman" panose="02020603050405020304" pitchFamily="18" charset="0"/>
                        <a:cs typeface="Times New Roman" panose="02020603050405020304" pitchFamily="18" charset="0"/>
                      </a:endParaRPr>
                    </a:p>
                  </a:txBody>
                  <a:tcPr marL="66234" marR="66234" marT="0" marB="0"/>
                </a:tc>
                <a:tc>
                  <a:txBody>
                    <a:bodyPr/>
                    <a:lstStyle/>
                    <a:p>
                      <a:pPr algn="ctr"/>
                      <a:r>
                        <a:rPr lang="de-DE" sz="1400" dirty="0">
                          <a:effectLst/>
                        </a:rPr>
                        <a:t>Volksfestplatz</a:t>
                      </a:r>
                      <a:endParaRPr lang="de-DE" sz="1400" dirty="0">
                        <a:effectLst/>
                        <a:latin typeface="Times New Roman" panose="02020603050405020304" pitchFamily="18" charset="0"/>
                        <a:ea typeface="Times New Roman" panose="02020603050405020304" pitchFamily="18" charset="0"/>
                      </a:endParaRPr>
                    </a:p>
                  </a:txBody>
                  <a:tcPr marL="66234" marR="66234" marT="0" marB="0"/>
                </a:tc>
                <a:extLst>
                  <a:ext uri="{0D108BD9-81ED-4DB2-BD59-A6C34878D82A}">
                    <a16:rowId xmlns:a16="http://schemas.microsoft.com/office/drawing/2014/main" val="3015930868"/>
                  </a:ext>
                </a:extLst>
              </a:tr>
            </a:tbl>
          </a:graphicData>
        </a:graphic>
      </p:graphicFrame>
      <p:sp>
        <p:nvSpPr>
          <p:cNvPr id="7" name="Textfeld 6">
            <a:extLst>
              <a:ext uri="{FF2B5EF4-FFF2-40B4-BE49-F238E27FC236}">
                <a16:creationId xmlns:a16="http://schemas.microsoft.com/office/drawing/2014/main" id="{1A50BBD8-89C8-2653-0F14-BF4251F07E50}"/>
              </a:ext>
            </a:extLst>
          </p:cNvPr>
          <p:cNvSpPr txBox="1"/>
          <p:nvPr/>
        </p:nvSpPr>
        <p:spPr>
          <a:xfrm>
            <a:off x="231086" y="517516"/>
            <a:ext cx="4373563" cy="2000548"/>
          </a:xfrm>
          <a:prstGeom prst="rect">
            <a:avLst/>
          </a:prstGeom>
          <a:noFill/>
        </p:spPr>
        <p:txBody>
          <a:bodyPr wrap="square">
            <a:spAutoFit/>
          </a:bodyPr>
          <a:lstStyle/>
          <a:p>
            <a:pPr marL="92075" indent="-92075" algn="ctr">
              <a:tabLst>
                <a:tab pos="5671185" algn="l"/>
              </a:tabLst>
            </a:pPr>
            <a:r>
              <a:rPr lang="de-DE" sz="2800" b="1" i="1" dirty="0">
                <a:solidFill>
                  <a:srgbClr val="00B050"/>
                </a:solidFill>
                <a:effectLst/>
                <a:latin typeface="Calibri" panose="020F0502020204030204" pitchFamily="34" charset="0"/>
                <a:ea typeface="Times New Roman" panose="02020603050405020304" pitchFamily="18" charset="0"/>
              </a:rPr>
              <a:t>	</a:t>
            </a:r>
            <a:r>
              <a:rPr lang="de-DE" sz="2800" i="1" dirty="0">
                <a:solidFill>
                  <a:srgbClr val="00B050"/>
                </a:solidFill>
                <a:effectLst/>
                <a:latin typeface="Calibri" panose="020F0502020204030204" pitchFamily="34" charset="0"/>
                <a:ea typeface="Times New Roman" panose="02020603050405020304" pitchFamily="18" charset="0"/>
              </a:rPr>
              <a:t>Der Bund Naturschutz </a:t>
            </a:r>
            <a:r>
              <a:rPr lang="de-DE" sz="2000" i="1" dirty="0">
                <a:solidFill>
                  <a:srgbClr val="00B050"/>
                </a:solidFill>
                <a:effectLst/>
                <a:latin typeface="Calibri" panose="020F0502020204030204" pitchFamily="34" charset="0"/>
                <a:ea typeface="Times New Roman" panose="02020603050405020304" pitchFamily="18" charset="0"/>
              </a:rPr>
              <a:t>veranstaltet diesen Herbst</a:t>
            </a:r>
            <a:br>
              <a:rPr lang="de-DE" sz="2000" i="1" dirty="0">
                <a:solidFill>
                  <a:srgbClr val="00B050"/>
                </a:solidFill>
                <a:effectLst/>
                <a:latin typeface="Calibri" panose="020F0502020204030204" pitchFamily="34" charset="0"/>
                <a:ea typeface="Times New Roman" panose="02020603050405020304" pitchFamily="18" charset="0"/>
              </a:rPr>
            </a:br>
            <a:r>
              <a:rPr lang="de-DE" sz="2000" i="1" dirty="0">
                <a:solidFill>
                  <a:srgbClr val="00B050"/>
                </a:solidFill>
                <a:effectLst/>
                <a:latin typeface="Calibri" panose="020F0502020204030204" pitchFamily="34" charset="0"/>
                <a:ea typeface="Times New Roman" panose="02020603050405020304" pitchFamily="18" charset="0"/>
              </a:rPr>
              <a:t> wieder mehrere</a:t>
            </a:r>
          </a:p>
          <a:p>
            <a:pPr marL="92075" indent="-92075" algn="ctr">
              <a:tabLst>
                <a:tab pos="5671185" algn="l"/>
              </a:tabLst>
            </a:pPr>
            <a:r>
              <a:rPr lang="de-DE" sz="2000" b="1" i="1" dirty="0">
                <a:solidFill>
                  <a:srgbClr val="00B050"/>
                </a:solidFill>
                <a:effectLst/>
                <a:latin typeface="Calibri" panose="020F0502020204030204" pitchFamily="34" charset="0"/>
                <a:ea typeface="Times New Roman" panose="02020603050405020304" pitchFamily="18" charset="0"/>
              </a:rPr>
              <a:t> </a:t>
            </a:r>
            <a:r>
              <a:rPr lang="de-DE" sz="3600" b="1" i="1" dirty="0">
                <a:solidFill>
                  <a:srgbClr val="00B050"/>
                </a:solidFill>
                <a:effectLst/>
                <a:latin typeface="Calibri" panose="020F0502020204030204" pitchFamily="34" charset="0"/>
                <a:ea typeface="Times New Roman" panose="02020603050405020304" pitchFamily="18" charset="0"/>
              </a:rPr>
              <a:t>Streuobstmärkte</a:t>
            </a:r>
            <a:endParaRPr lang="de-DE" sz="3600" dirty="0">
              <a:solidFill>
                <a:srgbClr val="00B050"/>
              </a:solidFill>
              <a:effectLst/>
              <a:latin typeface="Times New Roman" panose="02020603050405020304" pitchFamily="18" charset="0"/>
              <a:ea typeface="Times New Roman" panose="02020603050405020304" pitchFamily="18" charset="0"/>
            </a:endParaRPr>
          </a:p>
          <a:p>
            <a:pPr algn="ctr"/>
            <a:r>
              <a:rPr lang="de-DE" sz="2000" b="1" dirty="0">
                <a:effectLst/>
                <a:latin typeface="Times New Roman" panose="02020603050405020304" pitchFamily="18" charset="0"/>
              </a:rPr>
              <a:t> </a:t>
            </a:r>
            <a:r>
              <a:rPr lang="de-DE" sz="1800" dirty="0">
                <a:effectLst/>
                <a:latin typeface="Calibri" panose="020F0502020204030204" pitchFamily="34" charset="0"/>
                <a:ea typeface="Times New Roman" panose="02020603050405020304" pitchFamily="18" charset="0"/>
              </a:rPr>
              <a:t> </a:t>
            </a:r>
            <a:endParaRPr lang="de-DE" dirty="0">
              <a:latin typeface="Calibri" panose="020F0502020204030204" pitchFamily="34" charset="0"/>
              <a:ea typeface="Times New Roman" panose="02020603050405020304" pitchFamily="18" charset="0"/>
            </a:endParaRPr>
          </a:p>
        </p:txBody>
      </p:sp>
      <p:sp>
        <p:nvSpPr>
          <p:cNvPr id="13" name="Textfeld 12">
            <a:extLst>
              <a:ext uri="{FF2B5EF4-FFF2-40B4-BE49-F238E27FC236}">
                <a16:creationId xmlns:a16="http://schemas.microsoft.com/office/drawing/2014/main" id="{7E078B2A-350F-D6E5-94CC-C6D4EA3C6BE9}"/>
              </a:ext>
            </a:extLst>
          </p:cNvPr>
          <p:cNvSpPr txBox="1"/>
          <p:nvPr/>
        </p:nvSpPr>
        <p:spPr>
          <a:xfrm>
            <a:off x="519113" y="6764715"/>
            <a:ext cx="6176962" cy="2462213"/>
          </a:xfrm>
          <a:prstGeom prst="rect">
            <a:avLst/>
          </a:prstGeom>
          <a:noFill/>
        </p:spPr>
        <p:txBody>
          <a:bodyPr wrap="square">
            <a:spAutoFit/>
          </a:bodyPr>
          <a:lstStyle/>
          <a:p>
            <a:pPr marR="629920"/>
            <a:r>
              <a:rPr lang="de-DE" sz="1400" u="sng" dirty="0">
                <a:effectLst/>
                <a:latin typeface="Calibri" panose="020F0502020204030204" pitchFamily="34" charset="0"/>
                <a:ea typeface="Times New Roman" panose="02020603050405020304" pitchFamily="18" charset="0"/>
              </a:rPr>
              <a:t>Bitte beachten sie folgendes:</a:t>
            </a:r>
            <a:r>
              <a:rPr lang="de-DE" sz="1400" dirty="0">
                <a:effectLst/>
                <a:latin typeface="Calibri" panose="020F0502020204030204" pitchFamily="34" charset="0"/>
                <a:ea typeface="Times New Roman" panose="02020603050405020304" pitchFamily="18" charset="0"/>
              </a:rPr>
              <a:t> Preisauszeichnungspflicht (d.h. gut leserliche Zettel mit Kilopreisangabe) und die Ware darf nicht auf dem blanken Boden stehen. Angeboten werden darf nur ungespritzte Ware von Privatgartenbesitzern. Gewerbliche Anbieter sind nicht erlaubt. Neben Obst können auch Gemüse, Zierkürbisse, Gestecke, selbst hergestellte Säfte und Marmeladen, Pflanzen, einfach alles aus dem Garten, verkauft werden. Als Richtpreis wird heuer 1,30 €/kg Äpfel empfohlen, letztendlich bestimmt aber jeder selber was seine Ware kosten soll. Die Standgebühr wird von den jeweiligen Ortsgruppen eingesammelt. </a:t>
            </a:r>
            <a:endParaRPr lang="de-DE" sz="1400" dirty="0">
              <a:effectLst/>
              <a:latin typeface="Times New Roman" panose="02020603050405020304" pitchFamily="18" charset="0"/>
              <a:ea typeface="Times New Roman" panose="02020603050405020304" pitchFamily="18" charset="0"/>
            </a:endParaRPr>
          </a:p>
          <a:p>
            <a:r>
              <a:rPr lang="de-DE" sz="1400" dirty="0">
                <a:effectLst/>
                <a:latin typeface="Calibri" panose="020F0502020204030204" pitchFamily="34" charset="0"/>
                <a:ea typeface="Times New Roman" panose="02020603050405020304" pitchFamily="18" charset="0"/>
              </a:rPr>
              <a:t>Wir sind schon gespannt, welche Sorten heuer auf die Märkte kommen werden und freuen uns auf einen interessanten Erfahrungsaustausch mit Ihnen. </a:t>
            </a:r>
            <a:endParaRPr lang="de-DE" sz="1400" dirty="0">
              <a:effectLst/>
              <a:latin typeface="Times New Roman" panose="02020603050405020304" pitchFamily="18" charset="0"/>
              <a:ea typeface="Times New Roman" panose="02020603050405020304" pitchFamily="18" charset="0"/>
            </a:endParaRPr>
          </a:p>
        </p:txBody>
      </p:sp>
      <p:sp>
        <p:nvSpPr>
          <p:cNvPr id="15" name="Textfeld 14">
            <a:extLst>
              <a:ext uri="{FF2B5EF4-FFF2-40B4-BE49-F238E27FC236}">
                <a16:creationId xmlns:a16="http://schemas.microsoft.com/office/drawing/2014/main" id="{B3D79E31-7595-24BC-FC69-018AAF5CE9AC}"/>
              </a:ext>
            </a:extLst>
          </p:cNvPr>
          <p:cNvSpPr txBox="1"/>
          <p:nvPr/>
        </p:nvSpPr>
        <p:spPr>
          <a:xfrm>
            <a:off x="2771775" y="0"/>
            <a:ext cx="184731" cy="369332"/>
          </a:xfrm>
          <a:prstGeom prst="rect">
            <a:avLst/>
          </a:prstGeom>
          <a:noFill/>
        </p:spPr>
        <p:txBody>
          <a:bodyPr wrap="none" rtlCol="0">
            <a:spAutoFit/>
          </a:bodyPr>
          <a:lstStyle/>
          <a:p>
            <a:endParaRPr lang="de-DE" dirty="0"/>
          </a:p>
        </p:txBody>
      </p:sp>
    </p:spTree>
    <p:extLst>
      <p:ext uri="{BB962C8B-B14F-4D97-AF65-F5344CB8AC3E}">
        <p14:creationId xmlns:p14="http://schemas.microsoft.com/office/powerpoint/2010/main" val="317349069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207</Words>
  <Application>Microsoft Office PowerPoint</Application>
  <PresentationFormat>A4-Papier (210 x 297 mm)</PresentationFormat>
  <Paragraphs>35</Paragraphs>
  <Slides>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Calibri</vt:lpstr>
      <vt:lpstr>Calibri Light</vt:lpstr>
      <vt:lpstr>Times New Roman</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Bund Naturschutz Geschäftsstelle DGF</dc:creator>
  <cp:lastModifiedBy>Bund Naturschutz Geschäftsstelle DGF</cp:lastModifiedBy>
  <cp:revision>4</cp:revision>
  <cp:lastPrinted>2024-08-29T09:29:27Z</cp:lastPrinted>
  <dcterms:created xsi:type="dcterms:W3CDTF">2024-08-29T08:29:18Z</dcterms:created>
  <dcterms:modified xsi:type="dcterms:W3CDTF">2024-08-29T09:30:52Z</dcterms:modified>
</cp:coreProperties>
</file>